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95" r:id="rId2"/>
    <p:sldId id="306" r:id="rId3"/>
    <p:sldId id="258" r:id="rId4"/>
    <p:sldId id="292" r:id="rId5"/>
    <p:sldId id="293" r:id="rId6"/>
    <p:sldId id="296" r:id="rId7"/>
    <p:sldId id="297" r:id="rId8"/>
    <p:sldId id="298" r:id="rId9"/>
    <p:sldId id="299" r:id="rId10"/>
    <p:sldId id="318" r:id="rId11"/>
    <p:sldId id="326" r:id="rId12"/>
    <p:sldId id="310" r:id="rId13"/>
    <p:sldId id="322" r:id="rId14"/>
    <p:sldId id="325" r:id="rId15"/>
    <p:sldId id="324" r:id="rId16"/>
    <p:sldId id="323" r:id="rId17"/>
    <p:sldId id="317" r:id="rId18"/>
    <p:sldId id="319" r:id="rId19"/>
    <p:sldId id="309" r:id="rId20"/>
    <p:sldId id="300" r:id="rId21"/>
    <p:sldId id="301" r:id="rId22"/>
    <p:sldId id="316" r:id="rId23"/>
    <p:sldId id="311" r:id="rId24"/>
    <p:sldId id="320" r:id="rId25"/>
    <p:sldId id="321" r:id="rId26"/>
    <p:sldId id="315" r:id="rId27"/>
    <p:sldId id="313" r:id="rId28"/>
    <p:sldId id="314" r:id="rId29"/>
    <p:sldId id="312" r:id="rId30"/>
    <p:sldId id="302" r:id="rId31"/>
    <p:sldId id="303" r:id="rId32"/>
    <p:sldId id="304" r:id="rId33"/>
    <p:sldId id="305" r:id="rId34"/>
    <p:sldId id="308" r:id="rId35"/>
    <p:sldId id="307" r:id="rId36"/>
    <p:sldId id="257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589"/>
    <a:srgbClr val="004054"/>
    <a:srgbClr val="123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 autoAdjust="0"/>
    <p:restoredTop sz="74121" autoAdjust="0"/>
  </p:normalViewPr>
  <p:slideViewPr>
    <p:cSldViewPr snapToGrid="0">
      <p:cViewPr varScale="1">
        <p:scale>
          <a:sx n="60" d="100"/>
          <a:sy n="60" d="100"/>
        </p:scale>
        <p:origin x="1320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73EF2-CF94-49C5-9A50-54290491F1DC}" type="datetimeFigureOut">
              <a:rPr lang="es-ES" smtClean="0"/>
              <a:t>27/06/2019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2F2E2-705E-4D69-9088-127C798AFB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13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 días, soy Miriam Rubio</a:t>
            </a:r>
            <a:endParaRPr lang="es-E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voy a proceder a </a:t>
            </a:r>
            <a:r>
              <a:rPr lang="es-ES" dirty="0"/>
              <a:t>defender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 Trabajo Fin de Máster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consiste en: El estudio de los redes de difracción de Bragg y los sensores inerciales como solución para la evaluación del movimiento de las manos en pacientes con afecciones neuronales.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82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68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90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66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78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791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42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11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01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40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33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 días, soy Berta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Remírez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voy a proceder a </a:t>
            </a:r>
            <a:r>
              <a:rPr lang="es-ES" dirty="0"/>
              <a:t>defender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 Trabajo Fin de Máster que consiste en el desarrollo de un sistema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medida del volumen del brazo mediante sensor de infrarrojos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215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71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</a:t>
            </a:r>
            <a:r>
              <a:rPr lang="es-ES" dirty="0" err="1"/>
              <a:t>guión</a:t>
            </a:r>
            <a:r>
              <a:rPr lang="es-ES" dirty="0"/>
              <a:t> de la presentación es el siguiente.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431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646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Colocación de los sensores sobre la mano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784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Conexionado de los sensores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561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Conexionado de los sensores</a:t>
            </a:r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203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242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061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829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</a:t>
            </a:r>
            <a:r>
              <a:rPr lang="es-ES" dirty="0" err="1"/>
              <a:t>guión</a:t>
            </a:r>
            <a:r>
              <a:rPr lang="es-ES" dirty="0"/>
              <a:t> de la presentación es el siguiente.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73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presentación se dividirá en estos seis puntos.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Aquí puedo explicar que FBG se realiza experimentalmente y IMU se plantea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589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136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531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958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153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596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 días, soy Berta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Remírez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voy a proceder a </a:t>
            </a:r>
            <a:r>
              <a:rPr lang="es-ES" dirty="0"/>
              <a:t>defender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 Trabajo Fin de Máster que consiste en el desarrollo de un sistema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medida del volumen del brazo mediante sensor de infrarrojos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7628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 días, soy Berta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Remírez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voy a proceder a </a:t>
            </a:r>
            <a:r>
              <a:rPr lang="es-ES" dirty="0"/>
              <a:t>defender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 Trabajo Fin de Máster que consiste en el desarrollo de un sistema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medida del volumen del brazo mediante sensor de infrarrojos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15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Primero de todo, introduciremos el tema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975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Aquí quiero contar las estadísticas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97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32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ayudar en las tareas de rehabilitación a </a:t>
            </a:r>
            <a:r>
              <a:rPr lang="es-ES" dirty="0" err="1"/>
              <a:t>trav´s</a:t>
            </a:r>
            <a:r>
              <a:rPr lang="es-ES" dirty="0"/>
              <a:t> de la </a:t>
            </a:r>
            <a:r>
              <a:rPr lang="es-ES" dirty="0" err="1"/>
              <a:t>pbtención</a:t>
            </a:r>
            <a:r>
              <a:rPr lang="es-ES" dirty="0"/>
              <a:t> de los datos se realizan guantes.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Durante el desarrollo de este trabajo he: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Realizado un sistema medidor basado en FBG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Diseñado un sistema basado en IMU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-Aquí se explica un poco más extendidamente que se fabrica un guante FBG y plantea uno con inerciales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SE QUE IMAGEN PONER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37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29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9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21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91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07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Só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26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48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2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20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88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9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40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41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7067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0" y="2"/>
            <a:ext cx="9144000" cy="6857998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33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40E1AD-954C-4DF3-8E31-CE72195D3DCA}"/>
              </a:ext>
            </a:extLst>
          </p:cNvPr>
          <p:cNvSpPr txBox="1"/>
          <p:nvPr/>
        </p:nvSpPr>
        <p:spPr>
          <a:xfrm>
            <a:off x="1249021" y="1746022"/>
            <a:ext cx="7474857" cy="4454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7313">
              <a:lnSpc>
                <a:spcPct val="150000"/>
              </a:lnSpc>
            </a:pPr>
            <a:r>
              <a:rPr lang="es-ES" sz="2400" dirty="0"/>
              <a:t>Fases de fabricación: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Modelado 3D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Fabricación del guante:</a:t>
            </a:r>
          </a:p>
          <a:p>
            <a:pPr marL="1357313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Moldeado PDMS</a:t>
            </a:r>
          </a:p>
          <a:p>
            <a:pPr marL="1357313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Colocación de los sensores FBG</a:t>
            </a:r>
          </a:p>
          <a:p>
            <a:pPr marL="1357313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Curación PDMS</a:t>
            </a:r>
          </a:p>
          <a:p>
            <a:pPr marL="1357313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/>
              <a:t>Desmoldar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Conexionado</a:t>
            </a:r>
          </a:p>
        </p:txBody>
      </p:sp>
    </p:spTree>
    <p:extLst>
      <p:ext uri="{BB962C8B-B14F-4D97-AF65-F5344CB8AC3E}">
        <p14:creationId xmlns:p14="http://schemas.microsoft.com/office/powerpoint/2010/main" val="420831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4A36B663-B7D4-43C4-BE44-AF8AE82544F0}"/>
              </a:ext>
            </a:extLst>
          </p:cNvPr>
          <p:cNvSpPr txBox="1"/>
          <p:nvPr/>
        </p:nvSpPr>
        <p:spPr>
          <a:xfrm>
            <a:off x="1154731" y="1643867"/>
            <a:ext cx="364417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Modelado 3D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3" name="Imagen 2" descr="Imagen que contiene banco, sentado&#10;&#10;Descripción generada automáticamente">
            <a:extLst>
              <a:ext uri="{FF2B5EF4-FFF2-40B4-BE49-F238E27FC236}">
                <a16:creationId xmlns:a16="http://schemas.microsoft.com/office/drawing/2014/main" id="{155BF538-D5AD-4809-9AE3-F43058360D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2057" y="2109112"/>
            <a:ext cx="4796288" cy="3243154"/>
          </a:xfrm>
          <a:prstGeom prst="rect">
            <a:avLst/>
          </a:prstGeom>
        </p:spPr>
      </p:pic>
      <p:sp>
        <p:nvSpPr>
          <p:cNvPr id="22" name="Shape 92">
            <a:extLst>
              <a:ext uri="{FF2B5EF4-FFF2-40B4-BE49-F238E27FC236}">
                <a16:creationId xmlns:a16="http://schemas.microsoft.com/office/drawing/2014/main" id="{A93A574D-6710-4527-8CDE-79BDADA18A1C}"/>
              </a:ext>
            </a:extLst>
          </p:cNvPr>
          <p:cNvSpPr txBox="1"/>
          <p:nvPr/>
        </p:nvSpPr>
        <p:spPr>
          <a:xfrm>
            <a:off x="7052939" y="2544297"/>
            <a:ext cx="1908182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Molde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629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4A36B663-B7D4-43C4-BE44-AF8AE82544F0}"/>
              </a:ext>
            </a:extLst>
          </p:cNvPr>
          <p:cNvSpPr txBox="1"/>
          <p:nvPr/>
        </p:nvSpPr>
        <p:spPr>
          <a:xfrm>
            <a:off x="1154731" y="1643867"/>
            <a:ext cx="364417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Modelado 3D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5" name="Imagen 4" descr="Imagen que contiene foto&#10;&#10;Descripción generada automáticamente">
            <a:extLst>
              <a:ext uri="{FF2B5EF4-FFF2-40B4-BE49-F238E27FC236}">
                <a16:creationId xmlns:a16="http://schemas.microsoft.com/office/drawing/2014/main" id="{C16B33AD-F222-4555-9ADB-3D653E4218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39" y="3547928"/>
            <a:ext cx="5838009" cy="29135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FEC4AA-DB40-4180-B80D-AAB4773EA4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2300185"/>
            <a:ext cx="4938835" cy="2412672"/>
          </a:xfrm>
          <a:prstGeom prst="rect">
            <a:avLst/>
          </a:prstGeom>
        </p:spPr>
      </p:pic>
      <p:sp>
        <p:nvSpPr>
          <p:cNvPr id="22" name="Shape 92">
            <a:extLst>
              <a:ext uri="{FF2B5EF4-FFF2-40B4-BE49-F238E27FC236}">
                <a16:creationId xmlns:a16="http://schemas.microsoft.com/office/drawing/2014/main" id="{2FC86BD0-2971-4C7D-ACC3-3C9E08237738}"/>
              </a:ext>
            </a:extLst>
          </p:cNvPr>
          <p:cNvSpPr txBox="1"/>
          <p:nvPr/>
        </p:nvSpPr>
        <p:spPr>
          <a:xfrm>
            <a:off x="6605195" y="2031896"/>
            <a:ext cx="2355926" cy="127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Caja contenedora del cableado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4941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5" name="Imagen 4" descr="Imagen que contiene guantes&#10;&#10;Descripción generada automáticamente">
            <a:extLst>
              <a:ext uri="{FF2B5EF4-FFF2-40B4-BE49-F238E27FC236}">
                <a16:creationId xmlns:a16="http://schemas.microsoft.com/office/drawing/2014/main" id="{5C2BF2C7-7BF8-4B87-A2E5-14A9B33042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35" y="1306016"/>
            <a:ext cx="3644173" cy="2250195"/>
          </a:xfrm>
          <a:prstGeom prst="rect">
            <a:avLst/>
          </a:prstGeom>
        </p:spPr>
      </p:pic>
      <p:sp>
        <p:nvSpPr>
          <p:cNvPr id="22" name="Shape 92">
            <a:extLst>
              <a:ext uri="{FF2B5EF4-FFF2-40B4-BE49-F238E27FC236}">
                <a16:creationId xmlns:a16="http://schemas.microsoft.com/office/drawing/2014/main" id="{BB04444E-8825-489F-9ED1-80B918334CBE}"/>
              </a:ext>
            </a:extLst>
          </p:cNvPr>
          <p:cNvSpPr txBox="1"/>
          <p:nvPr/>
        </p:nvSpPr>
        <p:spPr>
          <a:xfrm>
            <a:off x="1154731" y="1643867"/>
            <a:ext cx="364417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Fabricación del guante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184CA6C-0E13-4652-9C59-FCC5FEDA75A4}"/>
              </a:ext>
            </a:extLst>
          </p:cNvPr>
          <p:cNvSpPr/>
          <p:nvPr/>
        </p:nvSpPr>
        <p:spPr>
          <a:xfrm>
            <a:off x="1255839" y="2114912"/>
            <a:ext cx="4136655" cy="95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Moldeado PDMS</a:t>
            </a:r>
          </a:p>
          <a:p>
            <a:pPr marL="279400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Colocación de los sensores FBG</a:t>
            </a:r>
          </a:p>
        </p:txBody>
      </p:sp>
      <p:pic>
        <p:nvPicPr>
          <p:cNvPr id="6" name="Imagen 5" descr="Imagen que contiene foto, interior&#10;&#10;Descripción generada automáticamente">
            <a:extLst>
              <a:ext uri="{FF2B5EF4-FFF2-40B4-BE49-F238E27FC236}">
                <a16:creationId xmlns:a16="http://schemas.microsoft.com/office/drawing/2014/main" id="{CC02211D-8B65-4839-B0B9-86DC3F15C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3" y="3800352"/>
            <a:ext cx="8692873" cy="21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22" name="Shape 92">
            <a:extLst>
              <a:ext uri="{FF2B5EF4-FFF2-40B4-BE49-F238E27FC236}">
                <a16:creationId xmlns:a16="http://schemas.microsoft.com/office/drawing/2014/main" id="{BB04444E-8825-489F-9ED1-80B918334CBE}"/>
              </a:ext>
            </a:extLst>
          </p:cNvPr>
          <p:cNvSpPr txBox="1"/>
          <p:nvPr/>
        </p:nvSpPr>
        <p:spPr>
          <a:xfrm>
            <a:off x="1154731" y="1643867"/>
            <a:ext cx="364417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Fabricación del guante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184CA6C-0E13-4652-9C59-FCC5FEDA75A4}"/>
              </a:ext>
            </a:extLst>
          </p:cNvPr>
          <p:cNvSpPr/>
          <p:nvPr/>
        </p:nvSpPr>
        <p:spPr>
          <a:xfrm>
            <a:off x="1255839" y="2114912"/>
            <a:ext cx="4136655" cy="95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Curación PDMS</a:t>
            </a:r>
          </a:p>
          <a:p>
            <a:pPr marL="279400" lvl="1" indent="-279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Desmoldar</a:t>
            </a:r>
          </a:p>
        </p:txBody>
      </p:sp>
      <p:pic>
        <p:nvPicPr>
          <p:cNvPr id="4" name="Imagen 3" descr="Imagen que contiene persona, foto, hombre, interior&#10;&#10;Descripción generada automáticamente">
            <a:extLst>
              <a:ext uri="{FF2B5EF4-FFF2-40B4-BE49-F238E27FC236}">
                <a16:creationId xmlns:a16="http://schemas.microsoft.com/office/drawing/2014/main" id="{BE610C91-5E9D-46CF-B077-5A59C99C5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8" y="3370007"/>
            <a:ext cx="7989269" cy="25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9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1C9DD3-9DA3-48BA-9F97-08C71D89F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1" y="2129538"/>
            <a:ext cx="7231677" cy="4358890"/>
          </a:xfrm>
          <a:prstGeom prst="rect">
            <a:avLst/>
          </a:prstGeom>
        </p:spPr>
      </p:pic>
      <p:sp>
        <p:nvSpPr>
          <p:cNvPr id="17" name="Shape 92">
            <a:extLst>
              <a:ext uri="{FF2B5EF4-FFF2-40B4-BE49-F238E27FC236}">
                <a16:creationId xmlns:a16="http://schemas.microsoft.com/office/drawing/2014/main" id="{4A36B663-B7D4-43C4-BE44-AF8AE82544F0}"/>
              </a:ext>
            </a:extLst>
          </p:cNvPr>
          <p:cNvSpPr txBox="1"/>
          <p:nvPr/>
        </p:nvSpPr>
        <p:spPr>
          <a:xfrm>
            <a:off x="1154731" y="1643867"/>
            <a:ext cx="364417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Conexionado</a:t>
            </a:r>
            <a:endParaRPr sz="32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1681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2" name="Shape 92">
            <a:extLst>
              <a:ext uri="{FF2B5EF4-FFF2-40B4-BE49-F238E27FC236}">
                <a16:creationId xmlns:a16="http://schemas.microsoft.com/office/drawing/2014/main" id="{714FACC9-C766-44C8-A071-B14E96176F28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Software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4" name="Imagen 3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7EC8757E-031D-45C8-94FC-5446DB133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31" y="1920647"/>
            <a:ext cx="3151027" cy="681303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DA25D90-2F20-4ADC-B763-485C8277CCB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BFDE7"/>
              </a:clrFrom>
              <a:clrTo>
                <a:srgbClr val="FBFD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8" y="2079438"/>
            <a:ext cx="7687242" cy="435322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9DC8CCB-E5C0-4593-A64E-EFB4EC0C6598}"/>
              </a:ext>
            </a:extLst>
          </p:cNvPr>
          <p:cNvCxnSpPr>
            <a:cxnSpLocks/>
          </p:cNvCxnSpPr>
          <p:nvPr/>
        </p:nvCxnSpPr>
        <p:spPr>
          <a:xfrm flipH="1">
            <a:off x="6883574" y="2173426"/>
            <a:ext cx="838199" cy="508706"/>
          </a:xfrm>
          <a:prstGeom prst="straightConnector1">
            <a:avLst/>
          </a:prstGeom>
          <a:ln w="5334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99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2" name="Shape 92">
            <a:extLst>
              <a:ext uri="{FF2B5EF4-FFF2-40B4-BE49-F238E27FC236}">
                <a16:creationId xmlns:a16="http://schemas.microsoft.com/office/drawing/2014/main" id="{33D99F49-5DE5-46A7-8CEC-DA5FCE8298BC}"/>
              </a:ext>
            </a:extLst>
          </p:cNvPr>
          <p:cNvSpPr txBox="1"/>
          <p:nvPr/>
        </p:nvSpPr>
        <p:spPr>
          <a:xfrm>
            <a:off x="4296427" y="1182421"/>
            <a:ext cx="333192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Funcionamiento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1A16685-D8B6-44FB-BF85-CBEBB29B2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6" y="1722175"/>
            <a:ext cx="7114784" cy="46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2" name="Shape 92">
            <a:extLst>
              <a:ext uri="{FF2B5EF4-FFF2-40B4-BE49-F238E27FC236}">
                <a16:creationId xmlns:a16="http://schemas.microsoft.com/office/drawing/2014/main" id="{33D99F49-5DE5-46A7-8CEC-DA5FCE8298BC}"/>
              </a:ext>
            </a:extLst>
          </p:cNvPr>
          <p:cNvSpPr txBox="1"/>
          <p:nvPr/>
        </p:nvSpPr>
        <p:spPr>
          <a:xfrm>
            <a:off x="4296427" y="1182421"/>
            <a:ext cx="3331923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Funcionamiento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7ED1C7-98A3-42F2-9138-51A75F39BC6A}"/>
              </a:ext>
            </a:extLst>
          </p:cNvPr>
          <p:cNvSpPr txBox="1"/>
          <p:nvPr/>
        </p:nvSpPr>
        <p:spPr>
          <a:xfrm>
            <a:off x="2404997" y="2492679"/>
            <a:ext cx="52233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2766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104F4B-59DD-4C80-9CFC-732CBE101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68" y="1133472"/>
            <a:ext cx="5720873" cy="52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614240" y="1735982"/>
            <a:ext cx="1846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0" y="219994"/>
            <a:ext cx="91439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Trabajo Fin de Máster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0" y="1532944"/>
            <a:ext cx="9144000" cy="187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</a:pPr>
            <a:r>
              <a:rPr lang="es-ES" sz="32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Black"/>
                <a:cs typeface="Calibri Light" panose="020F0302020204030204" pitchFamily="34" charset="0"/>
                <a:sym typeface="Arial Black"/>
              </a:rPr>
              <a:t>Evaluación del movimiento de las manos. </a:t>
            </a:r>
          </a:p>
          <a:p>
            <a:pPr algn="ctr">
              <a:buClr>
                <a:srgbClr val="000000"/>
              </a:buClr>
            </a:pPr>
            <a:r>
              <a:rPr lang="es-ES" sz="29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Black"/>
                <a:cs typeface="Calibri Light" panose="020F0302020204030204" pitchFamily="34" charset="0"/>
                <a:sym typeface="Arial Black"/>
              </a:rPr>
              <a:t>Desarrollo de un sistema basado en FBG. </a:t>
            </a:r>
          </a:p>
          <a:p>
            <a:pPr algn="ctr">
              <a:buClr>
                <a:srgbClr val="000000"/>
              </a:buClr>
            </a:pPr>
            <a:r>
              <a:rPr lang="es-ES" sz="29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Black"/>
                <a:cs typeface="Calibri Light" panose="020F0302020204030204" pitchFamily="34" charset="0"/>
                <a:sym typeface="Arial Black"/>
              </a:rPr>
              <a:t>Estudio de una solución alternativa con sensores inerciales.</a:t>
            </a:r>
            <a:endParaRPr sz="2900" b="1" kern="0" dirty="0">
              <a:solidFill>
                <a:srgbClr val="000000"/>
              </a:solidFill>
              <a:latin typeface="Calibri Light" panose="020F0302020204030204" pitchFamily="34" charset="0"/>
              <a:ea typeface="Arial Black"/>
              <a:cs typeface="Calibri Light" panose="020F0302020204030204" pitchFamily="34" charset="0"/>
              <a:sym typeface="Arial Black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136411" y="3658832"/>
            <a:ext cx="5140324" cy="157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Realizado por: 	Miriam Rubio Lecuona</a:t>
            </a:r>
            <a:endParaRPr sz="2300" b="1" kern="0" dirty="0">
              <a:solidFill>
                <a:srgbClr val="000000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>
              <a:lnSpc>
                <a:spcPct val="70000"/>
              </a:lnSpc>
              <a:spcBef>
                <a:spcPts val="1151"/>
              </a:spcBef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Dirigido por: 	Marisol Gómez Fernández</a:t>
            </a:r>
          </a:p>
          <a:p>
            <a:pPr>
              <a:lnSpc>
                <a:spcPct val="70000"/>
              </a:lnSpc>
              <a:spcBef>
                <a:spcPts val="1151"/>
              </a:spcBef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		Alicia Martínez Ramírez</a:t>
            </a:r>
            <a:endParaRPr sz="2300" b="1" kern="0" dirty="0">
              <a:solidFill>
                <a:srgbClr val="000000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033795" y="5719811"/>
            <a:ext cx="7076409" cy="55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60000"/>
              </a:lnSpc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Dpto. De Estadística, Informática y Matemáticas - UNIVERSIDAD PÚBLICA DE NAVARRA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lnSpc>
                <a:spcPct val="60000"/>
              </a:lnSpc>
              <a:spcBef>
                <a:spcPts val="800"/>
              </a:spcBef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Pamplona, 28 de Junio de 2019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5331D4B-F490-4813-8B15-3787D607FA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14350" indent="-514350">
              <a:lnSpc>
                <a:spcPct val="150000"/>
              </a:lnSpc>
              <a:buSzPts val="2800"/>
              <a:buFont typeface="+mj-lt"/>
              <a:buAutoNum type="arabicPeriod"/>
            </a:pPr>
            <a:r>
              <a:rPr lang="es-ES" sz="2800" b="1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5D4BDE-47BB-48D3-864E-CAECD08B7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>
            <a:extLst>
              <a:ext uri="{FF2B5EF4-FFF2-40B4-BE49-F238E27FC236}">
                <a16:creationId xmlns:a16="http://schemas.microsoft.com/office/drawing/2014/main" id="{91E665F0-7CC6-4342-BED0-8475EEE6C2EB}"/>
              </a:ext>
            </a:extLst>
          </p:cNvPr>
          <p:cNvSpPr txBox="1"/>
          <p:nvPr/>
        </p:nvSpPr>
        <p:spPr>
          <a:xfrm>
            <a:off x="602343" y="3374906"/>
            <a:ext cx="7474857" cy="21922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0113" indent="-8128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Acelerómetro</a:t>
            </a:r>
          </a:p>
          <a:p>
            <a:pPr marL="900113" indent="-8128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Giroscopio</a:t>
            </a:r>
          </a:p>
          <a:p>
            <a:pPr marL="900113" indent="-8128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Magnetómetro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8A22E6F5-BDAF-4729-B4AA-BB91D1AE35C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Marco conceptual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89E95EA-F7AC-4965-AFC6-20DDFB07D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6" y="2163926"/>
            <a:ext cx="7841339" cy="1067780"/>
          </a:xfrm>
          <a:prstGeom prst="rect">
            <a:avLst/>
          </a:prstGeom>
        </p:spPr>
      </p:pic>
      <p:sp>
        <p:nvSpPr>
          <p:cNvPr id="26" name="Shape 92">
            <a:extLst>
              <a:ext uri="{FF2B5EF4-FFF2-40B4-BE49-F238E27FC236}">
                <a16:creationId xmlns:a16="http://schemas.microsoft.com/office/drawing/2014/main" id="{64396BE0-E96A-481E-AB4E-E84CC6DE7653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IMU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20486" name="Picture 6" descr="https://static4.arrow.com/-/media/arrow/images/miscellaneous/1/1215-motion-sensors-gps-define-position-speed-and-acceleration-with-high-precision-in-article-1.jpg?mw=290&amp;hash=158A0FE41633E6B73432CBE91E779A03F4AA22F5">
            <a:extLst>
              <a:ext uri="{FF2B5EF4-FFF2-40B4-BE49-F238E27FC236}">
                <a16:creationId xmlns:a16="http://schemas.microsoft.com/office/drawing/2014/main" id="{652B4870-3C7E-4A36-A5E5-44D9DAF4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966" y="3826580"/>
            <a:ext cx="3571624" cy="254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83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8A22E6F5-BDAF-4729-B4AA-BB91D1AE35C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Marco conceptual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0E399725-128E-4765-81E0-709136618B30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ESP32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3" name="Imagen 2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161D428-541C-494F-9757-6275FCFFCD9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198">
            <a:off x="5524456" y="1875674"/>
            <a:ext cx="3377683" cy="2310125"/>
          </a:xfrm>
          <a:prstGeom prst="rect">
            <a:avLst/>
          </a:prstGeom>
        </p:spPr>
      </p:pic>
      <p:pic>
        <p:nvPicPr>
          <p:cNvPr id="6" name="Imagen 5" descr="Imagen que contiene calculadora&#10;&#10;Descripción generada automáticamente">
            <a:extLst>
              <a:ext uri="{FF2B5EF4-FFF2-40B4-BE49-F238E27FC236}">
                <a16:creationId xmlns:a16="http://schemas.microsoft.com/office/drawing/2014/main" id="{2F26E9A3-F8AA-4AC0-95D2-12410DC42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5" y="1955799"/>
            <a:ext cx="4538597" cy="38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1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5FF7F2D-FC81-4FCE-B35A-5A383CD4C40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99" y="1648959"/>
            <a:ext cx="5440440" cy="38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2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F758C42-0FC4-48AE-AFFD-2F8BFE8FB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" b="1502"/>
          <a:stretch/>
        </p:blipFill>
        <p:spPr>
          <a:xfrm>
            <a:off x="3442445" y="3627999"/>
            <a:ext cx="5701555" cy="286056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DBF5C45-7202-4C93-9B52-0F7742D7C1C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0666" y="2959479"/>
            <a:ext cx="1600535" cy="16005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AD82F7D-8E4F-4946-931A-0EEC1A6029F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2423" y="4671099"/>
            <a:ext cx="1559400" cy="12348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B9EF72-10A7-456A-AD7C-845D663259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4177"/>
          <a:stretch/>
        </p:blipFill>
        <p:spPr>
          <a:xfrm>
            <a:off x="520073" y="4895815"/>
            <a:ext cx="824818" cy="8129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914E32-173B-4328-AEC5-754F643E32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749"/>
          <a:stretch/>
        </p:blipFill>
        <p:spPr>
          <a:xfrm>
            <a:off x="541589" y="3319849"/>
            <a:ext cx="832514" cy="81290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D8DD4BC-DFC4-4AEE-919A-B45FC42A4012}"/>
              </a:ext>
            </a:extLst>
          </p:cNvPr>
          <p:cNvSpPr txBox="1"/>
          <p:nvPr/>
        </p:nvSpPr>
        <p:spPr>
          <a:xfrm>
            <a:off x="1284391" y="1913173"/>
            <a:ext cx="326666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000" dirty="0"/>
              <a:t>IMU 6DOF: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Acelerómetro (x, y, z)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Giroscopio (x, y, z)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26A1847-EB3A-4F13-A8B0-85DE81EF3A2B}"/>
              </a:ext>
            </a:extLst>
          </p:cNvPr>
          <p:cNvSpPr txBox="1"/>
          <p:nvPr/>
        </p:nvSpPr>
        <p:spPr>
          <a:xfrm>
            <a:off x="4723792" y="1913173"/>
            <a:ext cx="32666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000" dirty="0"/>
              <a:t>IMU </a:t>
            </a:r>
            <a:r>
              <a:rPr lang="es-ES" sz="2000" dirty="0" err="1"/>
              <a:t>pDOF</a:t>
            </a:r>
            <a:r>
              <a:rPr lang="es-ES" sz="2000" dirty="0"/>
              <a:t>: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Acelerómetro (x, y, z)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Giroscopio (x, y, z)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Magnetómetro (x, y, z)</a:t>
            </a:r>
          </a:p>
        </p:txBody>
      </p:sp>
    </p:spTree>
    <p:extLst>
      <p:ext uri="{BB962C8B-B14F-4D97-AF65-F5344CB8AC3E}">
        <p14:creationId xmlns:p14="http://schemas.microsoft.com/office/powerpoint/2010/main" val="282822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F758C42-0FC4-48AE-AFFD-2F8BFE8FB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" b="1502"/>
          <a:stretch/>
        </p:blipFill>
        <p:spPr>
          <a:xfrm>
            <a:off x="3631206" y="1289143"/>
            <a:ext cx="5998412" cy="300950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DBF5C45-7202-4C93-9B52-0F7742D7C1C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929" y="2726041"/>
            <a:ext cx="1600535" cy="16005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AD82F7D-8E4F-4946-931A-0EEC1A6029F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7605" y="5192570"/>
            <a:ext cx="1559400" cy="12348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B9EF72-10A7-456A-AD7C-845D663259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4177"/>
          <a:stretch/>
        </p:blipFill>
        <p:spPr>
          <a:xfrm>
            <a:off x="5455255" y="5417286"/>
            <a:ext cx="824818" cy="8129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914E32-173B-4328-AEC5-754F643E32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3749"/>
          <a:stretch/>
        </p:blipFill>
        <p:spPr>
          <a:xfrm>
            <a:off x="873800" y="3161567"/>
            <a:ext cx="832514" cy="81290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D8DD4BC-DFC4-4AEE-919A-B45FC42A4012}"/>
              </a:ext>
            </a:extLst>
          </p:cNvPr>
          <p:cNvSpPr txBox="1"/>
          <p:nvPr/>
        </p:nvSpPr>
        <p:spPr>
          <a:xfrm>
            <a:off x="4735719" y="4184666"/>
            <a:ext cx="326666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000" dirty="0"/>
              <a:t>IMU 6DOF: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Acelerómetro (x, y, z)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Giroscopio (x, y, z)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26A1847-EB3A-4F13-A8B0-85DE81EF3A2B}"/>
              </a:ext>
            </a:extLst>
          </p:cNvPr>
          <p:cNvSpPr txBox="1"/>
          <p:nvPr/>
        </p:nvSpPr>
        <p:spPr>
          <a:xfrm>
            <a:off x="556555" y="4184666"/>
            <a:ext cx="32666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000" dirty="0"/>
              <a:t>IMU 9DOF: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Acelerómetro (x, y, z)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Giroscopio (x, y, z)</a:t>
            </a:r>
          </a:p>
          <a:p>
            <a:pPr marL="900113" indent="-361950">
              <a:buFont typeface="Wingdings" panose="05000000000000000000" pitchFamily="2" charset="2"/>
              <a:buChar char="ü"/>
            </a:pPr>
            <a:r>
              <a:rPr lang="es-ES" sz="2000" dirty="0"/>
              <a:t>Magnetómetro (x, y, z)</a:t>
            </a:r>
          </a:p>
        </p:txBody>
      </p:sp>
    </p:spTree>
    <p:extLst>
      <p:ext uri="{BB962C8B-B14F-4D97-AF65-F5344CB8AC3E}">
        <p14:creationId xmlns:p14="http://schemas.microsoft.com/office/powerpoint/2010/main" val="323689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38D7D4E-75C4-425A-AD45-AC8180BD0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2" y="2281318"/>
            <a:ext cx="6644640" cy="4181856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4D9B8956-023C-4D1B-B25A-9EE0BBF4BC79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Software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682D3962-D68D-447B-AB5F-548775F8C609}"/>
              </a:ext>
            </a:extLst>
          </p:cNvPr>
          <p:cNvSpPr txBox="1"/>
          <p:nvPr/>
        </p:nvSpPr>
        <p:spPr>
          <a:xfrm>
            <a:off x="950154" y="1770972"/>
            <a:ext cx="8193845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Pantalla de medición</a:t>
            </a:r>
            <a:endParaRPr sz="24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1387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BBB1B45-A334-4103-9E95-A9CAB9A31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2" y="2306710"/>
            <a:ext cx="6644640" cy="4181856"/>
          </a:xfrm>
          <a:prstGeom prst="rect">
            <a:avLst/>
          </a:prstGeom>
        </p:spPr>
      </p:pic>
      <p:sp>
        <p:nvSpPr>
          <p:cNvPr id="17" name="Shape 92">
            <a:extLst>
              <a:ext uri="{FF2B5EF4-FFF2-40B4-BE49-F238E27FC236}">
                <a16:creationId xmlns:a16="http://schemas.microsoft.com/office/drawing/2014/main" id="{8A2E78A3-818E-4F77-A69E-A297024F6CC9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Software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22" name="Shape 92">
            <a:extLst>
              <a:ext uri="{FF2B5EF4-FFF2-40B4-BE49-F238E27FC236}">
                <a16:creationId xmlns:a16="http://schemas.microsoft.com/office/drawing/2014/main" id="{B7275D2C-5DDD-43A0-866B-BAC0E747523F}"/>
              </a:ext>
            </a:extLst>
          </p:cNvPr>
          <p:cNvSpPr txBox="1"/>
          <p:nvPr/>
        </p:nvSpPr>
        <p:spPr>
          <a:xfrm>
            <a:off x="950154" y="1770972"/>
            <a:ext cx="8193845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Pantalla de análisis de resultados</a:t>
            </a:r>
            <a:endParaRPr sz="24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5085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BA79253-67E4-4366-9703-A7EFC313B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2" y="2306710"/>
            <a:ext cx="6644640" cy="4181856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EE71B28D-DEE7-4424-9CE5-37AF41A73AA1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Software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93A0C53C-44BE-4553-81E0-B1DCAFEDA2D0}"/>
              </a:ext>
            </a:extLst>
          </p:cNvPr>
          <p:cNvSpPr txBox="1"/>
          <p:nvPr/>
        </p:nvSpPr>
        <p:spPr>
          <a:xfrm>
            <a:off x="950154" y="1770972"/>
            <a:ext cx="8193845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s-ES" sz="24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Pantalla de minijuegos</a:t>
            </a:r>
            <a:endParaRPr sz="24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308528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4. Solución con sensores inerciales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F9DED7B-C7EC-4F6F-9B3C-FCFE0A40C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0" y="2832847"/>
            <a:ext cx="8507477" cy="2103554"/>
          </a:xfrm>
          <a:prstGeom prst="rect">
            <a:avLst/>
          </a:prstGeom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013385E6-286A-40AB-822B-03266D8F35A2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Desarrollo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6" name="Shape 92">
            <a:extLst>
              <a:ext uri="{FF2B5EF4-FFF2-40B4-BE49-F238E27FC236}">
                <a16:creationId xmlns:a16="http://schemas.microsoft.com/office/drawing/2014/main" id="{899AC6A3-3155-4FC5-80C3-508F984710F5}"/>
              </a:ext>
            </a:extLst>
          </p:cNvPr>
          <p:cNvSpPr txBox="1"/>
          <p:nvPr/>
        </p:nvSpPr>
        <p:spPr>
          <a:xfrm>
            <a:off x="4572000" y="1182420"/>
            <a:ext cx="2438400" cy="121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Comparativa de coste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1029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  <a:endParaRPr sz="2800" b="1" dirty="0">
              <a:solidFill>
                <a:schemeClr val="dk1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solidFill>
                <a:schemeClr val="dk1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39750" indent="-539750">
              <a:lnSpc>
                <a:spcPct val="15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075B537-8DB9-4261-88F7-FDA66C6FB8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39750" indent="-539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s-ES" sz="2800" b="1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5D4BDE-47BB-48D3-864E-CAECD08B7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2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5. Conclusiones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C425C16-EF4A-4E00-9984-96D52022F2AE}"/>
              </a:ext>
            </a:extLst>
          </p:cNvPr>
          <p:cNvSpPr txBox="1"/>
          <p:nvPr/>
        </p:nvSpPr>
        <p:spPr>
          <a:xfrm>
            <a:off x="1061476" y="2303464"/>
            <a:ext cx="7474857" cy="293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7313">
              <a:lnSpc>
                <a:spcPct val="200000"/>
              </a:lnSpc>
            </a:pPr>
            <a:r>
              <a:rPr lang="es-ES" sz="2400" dirty="0"/>
              <a:t>Sistema basado en Redes de Difracción de Bragg</a:t>
            </a:r>
          </a:p>
          <a:p>
            <a:pPr marL="900113" indent="-8128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Tecnología muy delicada</a:t>
            </a:r>
          </a:p>
          <a:p>
            <a:pPr marL="900113" indent="-8128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Diseño del guante no apto para todas las manos</a:t>
            </a:r>
          </a:p>
          <a:p>
            <a:pPr marL="900113" indent="-8128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Software no escalable</a:t>
            </a:r>
          </a:p>
        </p:txBody>
      </p:sp>
    </p:spTree>
    <p:extLst>
      <p:ext uri="{BB962C8B-B14F-4D97-AF65-F5344CB8AC3E}">
        <p14:creationId xmlns:p14="http://schemas.microsoft.com/office/powerpoint/2010/main" val="119309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39750" indent="-539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s-ES" sz="2800" b="1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5D4BDE-47BB-48D3-864E-CAECD08B7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5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6. Líneas futuras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5605F4-4C7B-446E-9E74-DB47B5D27365}"/>
              </a:ext>
            </a:extLst>
          </p:cNvPr>
          <p:cNvSpPr txBox="1"/>
          <p:nvPr/>
        </p:nvSpPr>
        <p:spPr>
          <a:xfrm>
            <a:off x="1061476" y="1449385"/>
            <a:ext cx="7474857" cy="46390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7313">
              <a:lnSpc>
                <a:spcPct val="200000"/>
              </a:lnSpc>
            </a:pPr>
            <a:r>
              <a:rPr lang="es-ES" sz="2400" dirty="0"/>
              <a:t>Desarrollo sistema basado en sensores inerciales (IMU)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Proceso de desarrollo modular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Desarrollos en paralelo:</a:t>
            </a:r>
          </a:p>
          <a:p>
            <a:pPr marL="1357313" lvl="1" indent="-279400">
              <a:buFont typeface="Wingdings" panose="05000000000000000000" pitchFamily="2" charset="2"/>
              <a:buChar char="§"/>
            </a:pPr>
            <a:r>
              <a:rPr lang="es-ES" sz="2400" dirty="0"/>
              <a:t>Hardware</a:t>
            </a:r>
          </a:p>
          <a:p>
            <a:pPr marL="1357313" lvl="1" indent="-279400">
              <a:buFont typeface="Wingdings" panose="05000000000000000000" pitchFamily="2" charset="2"/>
              <a:buChar char="§"/>
            </a:pPr>
            <a:r>
              <a:rPr lang="es-ES" sz="2400" dirty="0"/>
              <a:t>Software</a:t>
            </a:r>
          </a:p>
          <a:p>
            <a:pPr marL="1357313" lvl="1" indent="-279400">
              <a:buFont typeface="Wingdings" panose="05000000000000000000" pitchFamily="2" charset="2"/>
              <a:buChar char="§"/>
            </a:pPr>
            <a:r>
              <a:rPr lang="es-ES" sz="2400" dirty="0"/>
              <a:t>Diseño y ergonomía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Programación en C++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Capacidad inalámbrica</a:t>
            </a:r>
          </a:p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Posibilidad de añadirle funcionalidad actuadora</a:t>
            </a:r>
          </a:p>
        </p:txBody>
      </p:sp>
    </p:spTree>
    <p:extLst>
      <p:ext uri="{BB962C8B-B14F-4D97-AF65-F5344CB8AC3E}">
        <p14:creationId xmlns:p14="http://schemas.microsoft.com/office/powerpoint/2010/main" val="2449513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1" name="Google Shape;365;p35">
            <a:extLst>
              <a:ext uri="{FF2B5EF4-FFF2-40B4-BE49-F238E27FC236}">
                <a16:creationId xmlns:a16="http://schemas.microsoft.com/office/drawing/2014/main" id="{2DF94E8D-A3FF-4E17-9BF6-86BD071B5192}"/>
              </a:ext>
            </a:extLst>
          </p:cNvPr>
          <p:cNvSpPr txBox="1">
            <a:spLocks/>
          </p:cNvSpPr>
          <p:nvPr/>
        </p:nvSpPr>
        <p:spPr>
          <a:xfrm>
            <a:off x="689487" y="4073236"/>
            <a:ext cx="7765026" cy="92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4800" b="1" dirty="0">
                <a:solidFill>
                  <a:srgbClr val="2B758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¿Alguna pregunta?</a:t>
            </a:r>
          </a:p>
        </p:txBody>
      </p:sp>
      <p:sp>
        <p:nvSpPr>
          <p:cNvPr id="12" name="Google Shape;364;p35">
            <a:extLst>
              <a:ext uri="{FF2B5EF4-FFF2-40B4-BE49-F238E27FC236}">
                <a16:creationId xmlns:a16="http://schemas.microsoft.com/office/drawing/2014/main" id="{CAB695A2-AE90-4E9B-A230-F6B111FE3EDA}"/>
              </a:ext>
            </a:extLst>
          </p:cNvPr>
          <p:cNvSpPr txBox="1">
            <a:spLocks/>
          </p:cNvSpPr>
          <p:nvPr/>
        </p:nvSpPr>
        <p:spPr>
          <a:xfrm>
            <a:off x="689487" y="1920821"/>
            <a:ext cx="6593700" cy="182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s-ES" sz="13800" b="1" dirty="0">
                <a:solidFill>
                  <a:srgbClr val="0040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19833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0" y="2"/>
            <a:ext cx="9144000" cy="6857998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02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614240" y="1735982"/>
            <a:ext cx="1846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Trabajo Fin de Máster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0" y="1532944"/>
            <a:ext cx="9144000" cy="187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200000"/>
              </a:lnSpc>
              <a:buClr>
                <a:srgbClr val="000000"/>
              </a:buClr>
            </a:pPr>
            <a:r>
              <a:rPr lang="es-ES" sz="32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Black"/>
                <a:cs typeface="Calibri Light" panose="020F0302020204030204" pitchFamily="34" charset="0"/>
                <a:sym typeface="Arial Black"/>
              </a:rPr>
              <a:t>Evaluación del movimiento de las manos. </a:t>
            </a:r>
          </a:p>
          <a:p>
            <a:pPr algn="ctr">
              <a:buClr>
                <a:srgbClr val="000000"/>
              </a:buClr>
            </a:pPr>
            <a:r>
              <a:rPr lang="es-ES" sz="29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Black"/>
                <a:cs typeface="Calibri Light" panose="020F0302020204030204" pitchFamily="34" charset="0"/>
                <a:sym typeface="Arial Black"/>
              </a:rPr>
              <a:t>Desarrollo de un sistema basado en FBG. </a:t>
            </a:r>
          </a:p>
          <a:p>
            <a:pPr algn="ctr">
              <a:buClr>
                <a:srgbClr val="000000"/>
              </a:buClr>
            </a:pPr>
            <a:r>
              <a:rPr lang="es-ES" sz="29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Black"/>
                <a:cs typeface="Calibri Light" panose="020F0302020204030204" pitchFamily="34" charset="0"/>
                <a:sym typeface="Arial Black"/>
              </a:rPr>
              <a:t>Estudio de una solución alternativa con sensores inerciales.</a:t>
            </a:r>
            <a:endParaRPr sz="2900" b="1" kern="0" dirty="0">
              <a:solidFill>
                <a:srgbClr val="000000"/>
              </a:solidFill>
              <a:latin typeface="Calibri Light" panose="020F0302020204030204" pitchFamily="34" charset="0"/>
              <a:ea typeface="Arial Black"/>
              <a:cs typeface="Calibri Light" panose="020F0302020204030204" pitchFamily="34" charset="0"/>
              <a:sym typeface="Arial Black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136411" y="3658832"/>
            <a:ext cx="5140324" cy="157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Realizado por: 	Miriam Rubio Lecuona</a:t>
            </a:r>
            <a:endParaRPr sz="2300" b="1" kern="0" dirty="0">
              <a:solidFill>
                <a:srgbClr val="000000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>
              <a:lnSpc>
                <a:spcPct val="70000"/>
              </a:lnSpc>
              <a:spcBef>
                <a:spcPts val="1151"/>
              </a:spcBef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Dirigido por: 	Marisol Gómez Fernández</a:t>
            </a:r>
          </a:p>
          <a:p>
            <a:pPr>
              <a:lnSpc>
                <a:spcPct val="70000"/>
              </a:lnSpc>
              <a:spcBef>
                <a:spcPts val="1151"/>
              </a:spcBef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		Alicia Martínez Ramírez</a:t>
            </a:r>
            <a:endParaRPr sz="2300" b="1" kern="0" dirty="0">
              <a:solidFill>
                <a:srgbClr val="000000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033795" y="5719811"/>
            <a:ext cx="7076409" cy="55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60000"/>
              </a:lnSpc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Dpto. De Estadística, Informática y Matemáticas - UNIVERSIDAD PÚBLICA DE NAVARRA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lnSpc>
                <a:spcPct val="60000"/>
              </a:lnSpc>
              <a:spcBef>
                <a:spcPts val="800"/>
              </a:spcBef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Pamplona, 28 de Junio de 2019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  <a:endParaRPr sz="2800" b="1" dirty="0">
              <a:solidFill>
                <a:schemeClr val="dk1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39750" indent="-539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5D4BDE-47BB-48D3-864E-CAECD08B7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9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1. Introducción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AC064C1-16B9-4DAB-AA57-1224E8B3191F}"/>
              </a:ext>
            </a:extLst>
          </p:cNvPr>
          <p:cNvSpPr txBox="1"/>
          <p:nvPr/>
        </p:nvSpPr>
        <p:spPr>
          <a:xfrm>
            <a:off x="905957" y="2580999"/>
            <a:ext cx="7474857" cy="57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Objetivo</a:t>
            </a: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A8A5E677-B109-439D-8575-AA87A3F7D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3121423"/>
            <a:ext cx="5461203" cy="31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0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39750" indent="-539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5D4BDE-47BB-48D3-864E-CAECD08B7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2. Metodología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9CE2C43-0BB8-4353-BB99-299566133AB5}"/>
              </a:ext>
            </a:extLst>
          </p:cNvPr>
          <p:cNvSpPr txBox="1"/>
          <p:nvPr/>
        </p:nvSpPr>
        <p:spPr>
          <a:xfrm>
            <a:off x="905957" y="3005560"/>
            <a:ext cx="7474857" cy="154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0113" indent="-8128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Sistema basado en Redes de Difracción de Bragg</a:t>
            </a:r>
          </a:p>
          <a:p>
            <a:pPr marL="900113" indent="-8128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s-ES" sz="2400" dirty="0"/>
              <a:t>Sistema basado en sensores inerciales </a:t>
            </a:r>
          </a:p>
        </p:txBody>
      </p:sp>
    </p:spTree>
    <p:extLst>
      <p:ext uri="{BB962C8B-B14F-4D97-AF65-F5344CB8AC3E}">
        <p14:creationId xmlns:p14="http://schemas.microsoft.com/office/powerpoint/2010/main" val="104316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1" y="1806091"/>
            <a:ext cx="7513258" cy="407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+mj-lt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Introducción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+mj-lt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Metodología</a:t>
            </a:r>
            <a:endParaRPr sz="2800" b="1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s-ES" sz="2800" b="1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redes de difracción de Bragg</a:t>
            </a:r>
          </a:p>
          <a:p>
            <a:pPr marL="539750" indent="-539750">
              <a:lnSpc>
                <a:spcPct val="150000"/>
              </a:lnSpc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Solución con sensores inerciales</a:t>
            </a:r>
            <a:endParaRPr sz="28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Conclusiones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39750" marR="0" lvl="0" indent="-539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Líneas futuras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2835605" y="219994"/>
            <a:ext cx="3557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Contenido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16" name="Shape 99" descr="Sin título.png">
            <a:extLst>
              <a:ext uri="{FF2B5EF4-FFF2-40B4-BE49-F238E27FC236}">
                <a16:creationId xmlns:a16="http://schemas.microsoft.com/office/drawing/2014/main" id="{2BA2CB7C-0DDA-4A98-ABAC-9D761468B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5D4BDE-47BB-48D3-864E-CAECD08B7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9D3D1CEE-5650-43A7-8E5C-21E9839B5339}"/>
              </a:ext>
            </a:extLst>
          </p:cNvPr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04054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7A707F11-BAF4-4658-8CE7-68002AA04F94}"/>
              </a:ext>
            </a:extLst>
          </p:cNvPr>
          <p:cNvSpPr txBox="1"/>
          <p:nvPr/>
        </p:nvSpPr>
        <p:spPr>
          <a:xfrm>
            <a:off x="1154731" y="260933"/>
            <a:ext cx="6901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3. Solución con redes de difracción de Bragg</a:t>
            </a:r>
            <a:endParaRPr sz="2800" b="1" kern="0" dirty="0">
              <a:solidFill>
                <a:srgbClr val="FFFFFF"/>
              </a:solidFill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sp>
        <p:nvSpPr>
          <p:cNvPr id="18" name="Shape 90">
            <a:extLst>
              <a:ext uri="{FF2B5EF4-FFF2-40B4-BE49-F238E27FC236}">
                <a16:creationId xmlns:a16="http://schemas.microsoft.com/office/drawing/2014/main" id="{7EA5415E-74E2-4CB5-85A3-FFF37B5B4C30}"/>
              </a:ext>
            </a:extLst>
          </p:cNvPr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0405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96">
            <a:extLst>
              <a:ext uri="{FF2B5EF4-FFF2-40B4-BE49-F238E27FC236}">
                <a16:creationId xmlns:a16="http://schemas.microsoft.com/office/drawing/2014/main" id="{4240600B-CAE5-47DB-83FF-CDC046E3F473}"/>
              </a:ext>
            </a:extLst>
          </p:cNvPr>
          <p:cNvSpPr txBox="1"/>
          <p:nvPr/>
        </p:nvSpPr>
        <p:spPr>
          <a:xfrm>
            <a:off x="0" y="651795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Evaluación del movimiento de las manos. </a:t>
            </a:r>
            <a:r>
              <a:rPr lang="es-ES" sz="1200" kern="0" dirty="0">
                <a:solidFill>
                  <a:srgbClr val="FFFFFF"/>
                </a:solidFill>
                <a:ea typeface="Arial Narrow"/>
                <a:cs typeface="Arial Narrow"/>
                <a:sym typeface="Arial Narrow"/>
              </a:rPr>
              <a:t>Desarrollo de un sistema basado en FBG.  Estudio de una solución alternativa con sensores inerciales.</a:t>
            </a: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Marcador de número de diapositiva 1">
            <a:extLst>
              <a:ext uri="{FF2B5EF4-FFF2-40B4-BE49-F238E27FC236}">
                <a16:creationId xmlns:a16="http://schemas.microsoft.com/office/drawing/2014/main" id="{3B90C6F6-43C9-4CDD-B6DF-4D9B40F465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Shape 99" descr="Sin título.png">
            <a:extLst>
              <a:ext uri="{FF2B5EF4-FFF2-40B4-BE49-F238E27FC236}">
                <a16:creationId xmlns:a16="http://schemas.microsoft.com/office/drawing/2014/main" id="{3CF8CE47-599D-46CD-8CE4-980EB76C4B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B740845-7E07-446D-8B8D-F6B976EB0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222403" y="374073"/>
            <a:ext cx="1128585" cy="420471"/>
          </a:xfrm>
          <a:prstGeom prst="rect">
            <a:avLst/>
          </a:prstGeom>
        </p:spPr>
      </p:pic>
      <p:sp>
        <p:nvSpPr>
          <p:cNvPr id="16" name="Shape 92">
            <a:extLst>
              <a:ext uri="{FF2B5EF4-FFF2-40B4-BE49-F238E27FC236}">
                <a16:creationId xmlns:a16="http://schemas.microsoft.com/office/drawing/2014/main" id="{775F0803-6AC8-4D75-95A8-C11737C93FE3}"/>
              </a:ext>
            </a:extLst>
          </p:cNvPr>
          <p:cNvSpPr txBox="1"/>
          <p:nvPr/>
        </p:nvSpPr>
        <p:spPr>
          <a:xfrm>
            <a:off x="522513" y="1168615"/>
            <a:ext cx="6601409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s-ES" sz="2800" b="1" kern="0" dirty="0"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Marco conceptual</a:t>
            </a:r>
            <a:endParaRPr sz="2800" b="1" kern="0" dirty="0"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B4ECB03-4C70-46D2-BE67-8B372DBAE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96" y="2515940"/>
            <a:ext cx="7401446" cy="3309342"/>
          </a:xfrm>
          <a:prstGeom prst="rect">
            <a:avLst/>
          </a:prstGeom>
        </p:spPr>
      </p:pic>
      <p:sp>
        <p:nvSpPr>
          <p:cNvPr id="22" name="Shape 92">
            <a:extLst>
              <a:ext uri="{FF2B5EF4-FFF2-40B4-BE49-F238E27FC236}">
                <a16:creationId xmlns:a16="http://schemas.microsoft.com/office/drawing/2014/main" id="{DBB04402-B782-46D3-8912-CC907BFCC625}"/>
              </a:ext>
            </a:extLst>
          </p:cNvPr>
          <p:cNvSpPr txBox="1"/>
          <p:nvPr/>
        </p:nvSpPr>
        <p:spPr>
          <a:xfrm>
            <a:off x="4572000" y="1182421"/>
            <a:ext cx="2730674" cy="5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Arial Narrow"/>
                <a:cs typeface="Calibri Light" panose="020F0302020204030204" pitchFamily="34" charset="0"/>
                <a:sym typeface="Arial Narrow"/>
              </a:rPr>
              <a:t>Sensores ópticos</a:t>
            </a:r>
            <a:endParaRPr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Arial Narrow"/>
              <a:cs typeface="Calibri Light" panose="020F0302020204030204" pitchFamily="34" charset="0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8049458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1852</Words>
  <Application>Microsoft Office PowerPoint</Application>
  <PresentationFormat>Presentación en pantalla (4:3)</PresentationFormat>
  <Paragraphs>286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Arial</vt:lpstr>
      <vt:lpstr>Arial Narrow</vt:lpstr>
      <vt:lpstr>Calibri</vt:lpstr>
      <vt:lpstr>Calibri Light</vt:lpstr>
      <vt:lpstr>Raleway ExtraBold</vt:lpstr>
      <vt:lpstr>Raleway Light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Berta Remirez Moreno</dc:creator>
  <cp:lastModifiedBy>Miriam R</cp:lastModifiedBy>
  <cp:revision>71</cp:revision>
  <dcterms:created xsi:type="dcterms:W3CDTF">2018-06-13T10:38:32Z</dcterms:created>
  <dcterms:modified xsi:type="dcterms:W3CDTF">2019-06-27T09:56:25Z</dcterms:modified>
</cp:coreProperties>
</file>